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319" r:id="rId2"/>
    <p:sldId id="320" r:id="rId3"/>
    <p:sldId id="314" r:id="rId4"/>
    <p:sldId id="321" r:id="rId5"/>
    <p:sldId id="326" r:id="rId6"/>
    <p:sldId id="322" r:id="rId7"/>
    <p:sldId id="323" r:id="rId8"/>
    <p:sldId id="324" r:id="rId9"/>
    <p:sldId id="325" r:id="rId10"/>
    <p:sldId id="264" r:id="rId11"/>
  </p:sldIdLst>
  <p:sldSz cx="12195175" cy="6859588"/>
  <p:notesSz cx="6858000" cy="9144000"/>
  <p:defaultTextStyle>
    <a:defPPr>
      <a:defRPr lang="de-DE"/>
    </a:defPPr>
    <a:lvl1pPr marL="0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388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776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3164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552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940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0">
          <p15:clr>
            <a:srgbClr val="A4A3A4"/>
          </p15:clr>
        </p15:guide>
        <p15:guide id="2" orient="horz" pos="1071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pos="303">
          <p15:clr>
            <a:srgbClr val="A4A3A4"/>
          </p15:clr>
        </p15:guide>
        <p15:guide id="5" pos="7379">
          <p15:clr>
            <a:srgbClr val="A4A3A4"/>
          </p15:clr>
        </p15:guide>
        <p15:guide id="6" pos="3750">
          <p15:clr>
            <a:srgbClr val="A4A3A4"/>
          </p15:clr>
        </p15:guide>
        <p15:guide id="7" pos="3932">
          <p15:clr>
            <a:srgbClr val="A4A3A4"/>
          </p15:clr>
        </p15:guide>
        <p15:guide id="8" pos="5111">
          <p15:clr>
            <a:srgbClr val="A4A3A4"/>
          </p15:clr>
        </p15:guide>
        <p15:guide id="9" pos="4975">
          <p15:clr>
            <a:srgbClr val="A4A3A4"/>
          </p15:clr>
        </p15:guide>
        <p15:guide id="10" pos="2707">
          <p15:clr>
            <a:srgbClr val="A4A3A4"/>
          </p15:clr>
        </p15:guide>
        <p15:guide id="11" pos="25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134093"/>
    <a:srgbClr val="666666"/>
    <a:srgbClr val="F3F3F3"/>
    <a:srgbClr val="FFAE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821CC4-E46E-4E92-8E9E-E231D9AAE8C3}" v="13" dt="2025-05-13T07:44:41.472"/>
  </p1510:revLst>
</p1510:revInfo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6" autoAdjust="0"/>
    <p:restoredTop sz="94638" autoAdjust="0"/>
  </p:normalViewPr>
  <p:slideViewPr>
    <p:cSldViewPr>
      <p:cViewPr varScale="1">
        <p:scale>
          <a:sx n="101" d="100"/>
          <a:sy n="101" d="100"/>
        </p:scale>
        <p:origin x="1134" y="126"/>
      </p:cViewPr>
      <p:guideLst>
        <p:guide orient="horz" pos="530"/>
        <p:guide orient="horz" pos="1071"/>
        <p:guide orient="horz" pos="3838"/>
        <p:guide pos="303"/>
        <p:guide pos="7379"/>
        <p:guide pos="3750"/>
        <p:guide pos="3932"/>
        <p:guide pos="5111"/>
        <p:guide pos="4975"/>
        <p:guide pos="2707"/>
        <p:guide pos="2571"/>
      </p:guideLst>
    </p:cSldViewPr>
  </p:slideViewPr>
  <p:outlineViewPr>
    <p:cViewPr>
      <p:scale>
        <a:sx n="33" d="100"/>
        <a:sy n="33" d="100"/>
      </p:scale>
      <p:origin x="0" y="30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ffie Amanatidou" userId="c1f704d5-1723-443c-b6cb-067d18f46607" providerId="ADAL" clId="{77821CC4-E46E-4E92-8E9E-E231D9AAE8C3}"/>
    <pc:docChg chg="undo custSel addSld modSld sldOrd">
      <pc:chgData name="Effie Amanatidou" userId="c1f704d5-1723-443c-b6cb-067d18f46607" providerId="ADAL" clId="{77821CC4-E46E-4E92-8E9E-E231D9AAE8C3}" dt="2025-05-13T07:47:40.909" v="1728" actId="20577"/>
      <pc:docMkLst>
        <pc:docMk/>
      </pc:docMkLst>
      <pc:sldChg chg="modSp mod">
        <pc:chgData name="Effie Amanatidou" userId="c1f704d5-1723-443c-b6cb-067d18f46607" providerId="ADAL" clId="{77821CC4-E46E-4E92-8E9E-E231D9AAE8C3}" dt="2025-05-13T07:23:50.844" v="1047" actId="21"/>
        <pc:sldMkLst>
          <pc:docMk/>
          <pc:sldMk cId="1521866897" sldId="321"/>
        </pc:sldMkLst>
        <pc:spChg chg="mod">
          <ac:chgData name="Effie Amanatidou" userId="c1f704d5-1723-443c-b6cb-067d18f46607" providerId="ADAL" clId="{77821CC4-E46E-4E92-8E9E-E231D9AAE8C3}" dt="2025-05-13T07:23:50.844" v="1047" actId="21"/>
          <ac:spMkLst>
            <pc:docMk/>
            <pc:sldMk cId="1521866897" sldId="321"/>
            <ac:spMk id="3" creationId="{EFD5B900-2D0E-6B8F-84E0-AE8BFC766203}"/>
          </ac:spMkLst>
        </pc:spChg>
      </pc:sldChg>
      <pc:sldChg chg="modSp mod">
        <pc:chgData name="Effie Amanatidou" userId="c1f704d5-1723-443c-b6cb-067d18f46607" providerId="ADAL" clId="{77821CC4-E46E-4E92-8E9E-E231D9AAE8C3}" dt="2025-05-13T07:25:18.400" v="1095" actId="20577"/>
        <pc:sldMkLst>
          <pc:docMk/>
          <pc:sldMk cId="1783134997" sldId="322"/>
        </pc:sldMkLst>
        <pc:spChg chg="mod">
          <ac:chgData name="Effie Amanatidou" userId="c1f704d5-1723-443c-b6cb-067d18f46607" providerId="ADAL" clId="{77821CC4-E46E-4E92-8E9E-E231D9AAE8C3}" dt="2025-05-13T07:25:18.400" v="1095" actId="20577"/>
          <ac:spMkLst>
            <pc:docMk/>
            <pc:sldMk cId="1783134997" sldId="322"/>
            <ac:spMk id="3" creationId="{EDC29ED8-B241-4FCE-6493-65A0BBC029C9}"/>
          </ac:spMkLst>
        </pc:spChg>
        <pc:spChg chg="mod">
          <ac:chgData name="Effie Amanatidou" userId="c1f704d5-1723-443c-b6cb-067d18f46607" providerId="ADAL" clId="{77821CC4-E46E-4E92-8E9E-E231D9AAE8C3}" dt="2025-05-13T07:24:09.347" v="1063" actId="20577"/>
          <ac:spMkLst>
            <pc:docMk/>
            <pc:sldMk cId="1783134997" sldId="322"/>
            <ac:spMk id="7" creationId="{CE9C218E-E9DD-C37F-37C5-120E287A9E89}"/>
          </ac:spMkLst>
        </pc:spChg>
      </pc:sldChg>
      <pc:sldChg chg="addSp delSp modSp mod">
        <pc:chgData name="Effie Amanatidou" userId="c1f704d5-1723-443c-b6cb-067d18f46607" providerId="ADAL" clId="{77821CC4-E46E-4E92-8E9E-E231D9AAE8C3}" dt="2025-05-13T07:47:08.678" v="1697" actId="14100"/>
        <pc:sldMkLst>
          <pc:docMk/>
          <pc:sldMk cId="2521504552" sldId="323"/>
        </pc:sldMkLst>
        <pc:spChg chg="add del mod">
          <ac:chgData name="Effie Amanatidou" userId="c1f704d5-1723-443c-b6cb-067d18f46607" providerId="ADAL" clId="{77821CC4-E46E-4E92-8E9E-E231D9AAE8C3}" dt="2025-05-13T07:46:37.472" v="1691" actId="478"/>
          <ac:spMkLst>
            <pc:docMk/>
            <pc:sldMk cId="2521504552" sldId="323"/>
            <ac:spMk id="2" creationId="{17CBA502-9D20-1E79-5733-247818A948BB}"/>
          </ac:spMkLst>
        </pc:spChg>
        <pc:spChg chg="mod">
          <ac:chgData name="Effie Amanatidou" userId="c1f704d5-1723-443c-b6cb-067d18f46607" providerId="ADAL" clId="{77821CC4-E46E-4E92-8E9E-E231D9AAE8C3}" dt="2025-05-13T07:47:02.346" v="1695" actId="1076"/>
          <ac:spMkLst>
            <pc:docMk/>
            <pc:sldMk cId="2521504552" sldId="323"/>
            <ac:spMk id="3" creationId="{72463A6E-64F4-9811-B7C4-3A3141B349C8}"/>
          </ac:spMkLst>
        </pc:spChg>
        <pc:spChg chg="mod">
          <ac:chgData name="Effie Amanatidou" userId="c1f704d5-1723-443c-b6cb-067d18f46607" providerId="ADAL" clId="{77821CC4-E46E-4E92-8E9E-E231D9AAE8C3}" dt="2025-05-13T07:47:08.678" v="1697" actId="14100"/>
          <ac:spMkLst>
            <pc:docMk/>
            <pc:sldMk cId="2521504552" sldId="323"/>
            <ac:spMk id="8" creationId="{A61CFDFC-89B8-6A77-EE01-5E81BBCF3839}"/>
          </ac:spMkLst>
        </pc:spChg>
        <pc:spChg chg="mod">
          <ac:chgData name="Effie Amanatidou" userId="c1f704d5-1723-443c-b6cb-067d18f46607" providerId="ADAL" clId="{77821CC4-E46E-4E92-8E9E-E231D9AAE8C3}" dt="2025-05-13T07:47:02.346" v="1695" actId="1076"/>
          <ac:spMkLst>
            <pc:docMk/>
            <pc:sldMk cId="2521504552" sldId="323"/>
            <ac:spMk id="10" creationId="{9DECC853-889B-3FAF-B30D-911F11032267}"/>
          </ac:spMkLst>
        </pc:spChg>
        <pc:picChg chg="mod">
          <ac:chgData name="Effie Amanatidou" userId="c1f704d5-1723-443c-b6cb-067d18f46607" providerId="ADAL" clId="{77821CC4-E46E-4E92-8E9E-E231D9AAE8C3}" dt="2025-05-13T07:47:02.346" v="1695" actId="1076"/>
          <ac:picMkLst>
            <pc:docMk/>
            <pc:sldMk cId="2521504552" sldId="323"/>
            <ac:picMk id="6" creationId="{81C05525-A4DA-C0DB-8BCC-8AEC0103A44C}"/>
          </ac:picMkLst>
        </pc:picChg>
      </pc:sldChg>
      <pc:sldChg chg="modSp mod">
        <pc:chgData name="Effie Amanatidou" userId="c1f704d5-1723-443c-b6cb-067d18f46607" providerId="ADAL" clId="{77821CC4-E46E-4E92-8E9E-E231D9AAE8C3}" dt="2025-05-13T07:47:40.909" v="1728" actId="20577"/>
        <pc:sldMkLst>
          <pc:docMk/>
          <pc:sldMk cId="2405983406" sldId="324"/>
        </pc:sldMkLst>
        <pc:spChg chg="mod">
          <ac:chgData name="Effie Amanatidou" userId="c1f704d5-1723-443c-b6cb-067d18f46607" providerId="ADAL" clId="{77821CC4-E46E-4E92-8E9E-E231D9AAE8C3}" dt="2025-05-13T07:47:40.909" v="1728" actId="20577"/>
          <ac:spMkLst>
            <pc:docMk/>
            <pc:sldMk cId="2405983406" sldId="324"/>
            <ac:spMk id="3" creationId="{E033D625-350D-64AF-3218-478036AD999E}"/>
          </ac:spMkLst>
        </pc:spChg>
      </pc:sldChg>
      <pc:sldChg chg="modSp mod">
        <pc:chgData name="Effie Amanatidou" userId="c1f704d5-1723-443c-b6cb-067d18f46607" providerId="ADAL" clId="{77821CC4-E46E-4E92-8E9E-E231D9AAE8C3}" dt="2025-05-13T07:46:31.118" v="1690" actId="1076"/>
        <pc:sldMkLst>
          <pc:docMk/>
          <pc:sldMk cId="2016610301" sldId="325"/>
        </pc:sldMkLst>
        <pc:spChg chg="mod">
          <ac:chgData name="Effie Amanatidou" userId="c1f704d5-1723-443c-b6cb-067d18f46607" providerId="ADAL" clId="{77821CC4-E46E-4E92-8E9E-E231D9AAE8C3}" dt="2025-05-13T07:46:31.118" v="1690" actId="1076"/>
          <ac:spMkLst>
            <pc:docMk/>
            <pc:sldMk cId="2016610301" sldId="325"/>
            <ac:spMk id="3" creationId="{165FCCCA-320D-F4F2-BC88-49CA677BE6B9}"/>
          </ac:spMkLst>
        </pc:spChg>
        <pc:spChg chg="mod">
          <ac:chgData name="Effie Amanatidou" userId="c1f704d5-1723-443c-b6cb-067d18f46607" providerId="ADAL" clId="{77821CC4-E46E-4E92-8E9E-E231D9AAE8C3}" dt="2025-05-13T07:44:32.093" v="1605" actId="6549"/>
          <ac:spMkLst>
            <pc:docMk/>
            <pc:sldMk cId="2016610301" sldId="325"/>
            <ac:spMk id="7" creationId="{07DB75DD-1399-6FFA-21C8-8480399F7369}"/>
          </ac:spMkLst>
        </pc:spChg>
      </pc:sldChg>
      <pc:sldChg chg="modSp add mod ord">
        <pc:chgData name="Effie Amanatidou" userId="c1f704d5-1723-443c-b6cb-067d18f46607" providerId="ADAL" clId="{77821CC4-E46E-4E92-8E9E-E231D9AAE8C3}" dt="2025-05-13T07:25:29.577" v="1097"/>
        <pc:sldMkLst>
          <pc:docMk/>
          <pc:sldMk cId="2348206232" sldId="326"/>
        </pc:sldMkLst>
        <pc:spChg chg="mod">
          <ac:chgData name="Effie Amanatidou" userId="c1f704d5-1723-443c-b6cb-067d18f46607" providerId="ADAL" clId="{77821CC4-E46E-4E92-8E9E-E231D9AAE8C3}" dt="2025-05-09T12:55:39.272" v="529" actId="113"/>
          <ac:spMkLst>
            <pc:docMk/>
            <pc:sldMk cId="2348206232" sldId="326"/>
            <ac:spMk id="3" creationId="{064A6AE0-6BE4-B04C-6AFF-D0D46B44A4FB}"/>
          </ac:spMkLst>
        </pc:spChg>
        <pc:spChg chg="mod">
          <ac:chgData name="Effie Amanatidou" userId="c1f704d5-1723-443c-b6cb-067d18f46607" providerId="ADAL" clId="{77821CC4-E46E-4E92-8E9E-E231D9AAE8C3}" dt="2025-05-09T12:36:16.972" v="25" actId="6549"/>
          <ac:spMkLst>
            <pc:docMk/>
            <pc:sldMk cId="2348206232" sldId="326"/>
            <ac:spMk id="7" creationId="{918CBA03-1CF9-180E-31F1-162F1562A8E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FA6E5-2FC5-45BC-9AEF-E146E8434FF3}" type="datetimeFigureOut">
              <a:rPr lang="de-DE" smtClean="0"/>
              <a:t>13.05.2025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7D450-C2E1-49BD-AD45-41F76A035FD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64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388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776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3164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552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94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Mac\Home\Documents\_Firma\_Jobs\Man-beißt-Hund\2018-06-EraLearn-Office\Input\PPT\Links\Cover-PP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3700"/>
            <a:ext cx="12192000" cy="684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65339" y="2130919"/>
            <a:ext cx="7848824" cy="1154859"/>
          </a:xfrm>
        </p:spPr>
        <p:txBody>
          <a:bodyPr>
            <a:normAutofit/>
          </a:bodyPr>
          <a:lstStyle>
            <a:lvl1pPr algn="l">
              <a:lnSpc>
                <a:spcPts val="3300"/>
              </a:lnSpc>
              <a:defRPr sz="3000" b="1">
                <a:solidFill>
                  <a:srgbClr val="333333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865338" y="3636000"/>
            <a:ext cx="7848824" cy="873914"/>
          </a:xfrm>
        </p:spPr>
        <p:txBody>
          <a:bodyPr>
            <a:normAutofit/>
          </a:bodyPr>
          <a:lstStyle>
            <a:lvl1pPr marL="0" indent="0" algn="l">
              <a:buNone/>
              <a:defRPr sz="2200" b="0">
                <a:solidFill>
                  <a:srgbClr val="333333"/>
                </a:solidFill>
              </a:defRPr>
            </a:lvl1pPr>
            <a:lvl2pPr marL="544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  <a:endParaRPr lang="en-GB" noProof="0" dirty="0"/>
          </a:p>
        </p:txBody>
      </p:sp>
      <p:pic>
        <p:nvPicPr>
          <p:cNvPr id="2051" name="Picture 3" descr="\\Mac\Home\Documents\_Firma\_Jobs\Man-beißt-Hund\2018-06-EraLearn-Office\Grafiken\ERA-Logo-RGB.e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56" y="6028296"/>
            <a:ext cx="1530000" cy="64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865337" y="5796000"/>
            <a:ext cx="7848825" cy="464592"/>
          </a:xfrm>
        </p:spPr>
        <p:txBody>
          <a:bodyPr/>
          <a:lstStyle>
            <a:lvl1pPr>
              <a:defRPr b="0">
                <a:solidFill>
                  <a:srgbClr val="333333"/>
                </a:solidFill>
              </a:defRPr>
            </a:lvl1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FDA427C-67B2-4543-808F-074B46A50BA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39" y="279548"/>
            <a:ext cx="2808312" cy="557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20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494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1013" y="1700213"/>
            <a:ext cx="5472112" cy="43926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10748675" y="630000"/>
            <a:ext cx="951325" cy="144016"/>
          </a:xfrm>
        </p:spPr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6242050" y="1700213"/>
            <a:ext cx="5457950" cy="43926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8564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+ textbox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1013" y="1700213"/>
            <a:ext cx="5472112" cy="43926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10748675" y="630000"/>
            <a:ext cx="951325" cy="144016"/>
          </a:xfrm>
        </p:spPr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6242050" y="1700213"/>
            <a:ext cx="5457950" cy="4392611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657427" y="3717826"/>
            <a:ext cx="3887788" cy="1088123"/>
          </a:xfrm>
          <a:solidFill>
            <a:srgbClr val="134093"/>
          </a:solidFill>
          <a:ln>
            <a:noFill/>
          </a:ln>
        </p:spPr>
        <p:txBody>
          <a:bodyPr lIns="180000" tIns="216000" rIns="216000" bIns="252000" anchor="ctr" anchorCtr="0">
            <a:spAutoFit/>
          </a:bodyPr>
          <a:lstStyle>
            <a:lvl1pPr>
              <a:lnSpc>
                <a:spcPts val="19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bg1"/>
                </a:solidFill>
              </a:defRPr>
            </a:lvl2pPr>
            <a:lvl3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15328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ntents-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1013" y="2447999"/>
            <a:ext cx="5472112" cy="3644825"/>
          </a:xfrm>
        </p:spPr>
        <p:txBody>
          <a:bodyPr/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900113" indent="-265113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325" indent="-176213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sz="1400" b="0">
                <a:solidFill>
                  <a:schemeClr val="tx1"/>
                </a:solidFill>
              </a:defRPr>
            </a:lvl3pPr>
            <a:lvl4pPr marL="1344613" indent="-266700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1527175" indent="-185738">
              <a:lnSpc>
                <a:spcPts val="1900"/>
              </a:lnSpc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10748675" y="630000"/>
            <a:ext cx="965488" cy="144016"/>
          </a:xfrm>
        </p:spPr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6"/>
          </p:nvPr>
        </p:nvSpPr>
        <p:spPr>
          <a:xfrm>
            <a:off x="481013" y="1700213"/>
            <a:ext cx="7632700" cy="57745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7"/>
          </p:nvPr>
        </p:nvSpPr>
        <p:spPr>
          <a:xfrm>
            <a:off x="6242051" y="2447999"/>
            <a:ext cx="5472112" cy="3644825"/>
          </a:xfrm>
        </p:spPr>
        <p:txBody>
          <a:bodyPr/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900113" indent="-265113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325" indent="-176213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sz="1400" b="0">
                <a:solidFill>
                  <a:schemeClr val="tx1"/>
                </a:solidFill>
              </a:defRPr>
            </a:lvl3pPr>
            <a:lvl4pPr marL="1344613" indent="-266700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1527175" indent="-185738">
              <a:lnSpc>
                <a:spcPts val="1900"/>
              </a:lnSpc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3069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1013" y="2447999"/>
            <a:ext cx="3600450" cy="3644825"/>
          </a:xfrm>
        </p:spPr>
        <p:txBody>
          <a:bodyPr/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113" indent="-265113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5113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rgbClr val="134093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988" indent="-266700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6088" indent="-174625">
              <a:lnSpc>
                <a:spcPts val="1900"/>
              </a:lnSpc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10748675" y="630000"/>
            <a:ext cx="965488" cy="144016"/>
          </a:xfrm>
        </p:spPr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6"/>
          </p:nvPr>
        </p:nvSpPr>
        <p:spPr>
          <a:xfrm>
            <a:off x="481013" y="1700213"/>
            <a:ext cx="7632700" cy="57745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7"/>
          </p:nvPr>
        </p:nvSpPr>
        <p:spPr>
          <a:xfrm>
            <a:off x="4297363" y="2447999"/>
            <a:ext cx="3600450" cy="3644825"/>
          </a:xfrm>
        </p:spPr>
        <p:txBody>
          <a:bodyPr/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113" indent="-265113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5113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rgbClr val="134093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988" indent="-266700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6088" indent="-174625">
              <a:lnSpc>
                <a:spcPts val="1900"/>
              </a:lnSpc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4" name="Inhaltsplatzhalter 2"/>
          <p:cNvSpPr>
            <a:spLocks noGrp="1"/>
          </p:cNvSpPr>
          <p:nvPr>
            <p:ph idx="18"/>
          </p:nvPr>
        </p:nvSpPr>
        <p:spPr>
          <a:xfrm>
            <a:off x="8113713" y="2447999"/>
            <a:ext cx="3600450" cy="3644825"/>
          </a:xfrm>
        </p:spPr>
        <p:txBody>
          <a:bodyPr/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113" indent="-265113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5113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rgbClr val="134093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988" indent="-266700">
              <a:lnSpc>
                <a:spcPts val="1900"/>
              </a:lnSpc>
              <a:spcAft>
                <a:spcPts val="70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6088" indent="-174625">
              <a:lnSpc>
                <a:spcPts val="1900"/>
              </a:lnSpc>
              <a:spcAft>
                <a:spcPts val="0"/>
              </a:spcAft>
              <a:buClr>
                <a:srgbClr val="134093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411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Mac\Home\Documents\_Firma\_Jobs\Man-beißt-Hund\2018-06-EraLearn-Office\Input\PPT\Links\Hintergrund-Grau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296000"/>
            <a:ext cx="12192000" cy="474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1014" y="260351"/>
            <a:ext cx="9000949" cy="577155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10748675" y="630000"/>
            <a:ext cx="951325" cy="144016"/>
          </a:xfrm>
        </p:spPr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81013" y="3141762"/>
            <a:ext cx="5472111" cy="643524"/>
          </a:xfrm>
          <a:solidFill>
            <a:schemeClr val="bg1"/>
          </a:solidFill>
          <a:ln w="12700">
            <a:solidFill>
              <a:srgbClr val="134093"/>
            </a:solidFill>
          </a:ln>
        </p:spPr>
        <p:txBody>
          <a:bodyPr wrap="square" lIns="180000" tIns="216000" rIns="216000" bIns="180000" anchor="ctr" anchorCtr="0">
            <a:spAutoFit/>
          </a:bodyPr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481013" y="1700213"/>
            <a:ext cx="5472111" cy="643524"/>
          </a:xfrm>
          <a:solidFill>
            <a:schemeClr val="bg1"/>
          </a:solidFill>
          <a:ln w="12700">
            <a:solidFill>
              <a:srgbClr val="134093"/>
            </a:solidFill>
          </a:ln>
        </p:spPr>
        <p:txBody>
          <a:bodyPr wrap="square" lIns="180000" tIns="216000" rIns="216000" bIns="180000" anchor="ctr" anchorCtr="0">
            <a:spAutoFit/>
          </a:bodyPr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7"/>
          </p:nvPr>
        </p:nvSpPr>
        <p:spPr>
          <a:xfrm>
            <a:off x="6227889" y="1700213"/>
            <a:ext cx="5472111" cy="643524"/>
          </a:xfrm>
          <a:solidFill>
            <a:schemeClr val="bg1"/>
          </a:solidFill>
          <a:ln w="12700">
            <a:solidFill>
              <a:srgbClr val="134093"/>
            </a:solidFill>
          </a:ln>
        </p:spPr>
        <p:txBody>
          <a:bodyPr wrap="square" lIns="180000" tIns="216000" rIns="216000" bIns="180000" anchor="ctr" anchorCtr="0">
            <a:spAutoFit/>
          </a:bodyPr>
          <a:lstStyle>
            <a:lvl1pPr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900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5234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1014" y="260351"/>
            <a:ext cx="9000949" cy="57715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1013" y="1700213"/>
            <a:ext cx="11233150" cy="43926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48675" y="630000"/>
            <a:ext cx="965488" cy="14401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Page </a:t>
            </a:r>
            <a:fld id="{4FD5A239-7AD7-42A0-A4A7-D7654C28CBE3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27" name="Picture 3" descr="\\Mac\Home\Documents\_Firma\_Jobs\Man-beißt-Hund\2018-06-EraLearn-Office\Input\PPT\Links\Trennung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080000"/>
            <a:ext cx="12192000" cy="21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Mac\Home\Documents\_Firma\_Jobs\Man-beißt-Hund\2018-06-EraLearn-Office\Grafiken\ERA-Logo-RGB.e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6228000"/>
            <a:ext cx="1080000" cy="45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8F0E86F-9008-45E3-B463-FDD1EE4E2EC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409955" y="6228000"/>
            <a:ext cx="2437672" cy="4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1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3" r:id="rId6"/>
    <p:sldLayoutId id="2147483654" r:id="rId7"/>
  </p:sldLayoutIdLst>
  <p:hf hdr="0" dt="0"/>
  <p:txStyles>
    <p:titleStyle>
      <a:lvl1pPr algn="l" defTabSz="1088776" rtl="0" eaLnBrk="1" latinLnBrk="0" hangingPunct="1">
        <a:lnSpc>
          <a:spcPts val="25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88776" rtl="0" eaLnBrk="1" latinLnBrk="0" hangingPunct="1">
        <a:lnSpc>
          <a:spcPts val="2200"/>
        </a:lnSpc>
        <a:spcBef>
          <a:spcPts val="2000"/>
        </a:spcBef>
        <a:spcAft>
          <a:spcPts val="1000"/>
        </a:spcAft>
        <a:buFont typeface="Arial" panose="020B0604020202020204" pitchFamily="34" charset="0"/>
        <a:buNone/>
        <a:defRPr sz="17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88776" rtl="0" eaLnBrk="1" latinLnBrk="0" hangingPunct="1">
        <a:lnSpc>
          <a:spcPts val="22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588" indent="0" algn="l" defTabSz="1088776" rtl="0" eaLnBrk="1" latinLnBrk="0" hangingPunct="1">
        <a:lnSpc>
          <a:spcPts val="19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14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3175" indent="0" algn="l" defTabSz="1088776" rtl="0" eaLnBrk="1" latinLnBrk="0" hangingPunct="1">
        <a:lnSpc>
          <a:spcPts val="1900"/>
        </a:lnSpc>
        <a:spcBef>
          <a:spcPts val="0"/>
        </a:spcBef>
        <a:spcAft>
          <a:spcPts val="7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273050" algn="l" defTabSz="1088776" rtl="0" eaLnBrk="1" latinLnBrk="0" hangingPunct="1">
        <a:lnSpc>
          <a:spcPts val="1900"/>
        </a:lnSpc>
        <a:spcBef>
          <a:spcPts val="0"/>
        </a:spcBef>
        <a:spcAft>
          <a:spcPts val="700"/>
        </a:spcAft>
        <a:buClr>
          <a:srgbClr val="134093"/>
        </a:buClr>
        <a:buFont typeface="Arial" panose="020B0604020202020204" pitchFamily="34" charset="0"/>
        <a:buChar char="▬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4134" indent="-272194" algn="l" defTabSz="10887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8522" indent="-272194" algn="l" defTabSz="10887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910" indent="-272194" algn="l" defTabSz="10887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7298" indent="-272194" algn="l" defTabSz="10887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8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77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16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552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94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32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71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510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a-learn.eu/partnerships-in-a-nutshell/overview-facts-figures/country-reports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a-learn.eu/documents/era-learn-gpc-report-national-impact" TargetMode="External"/><Relationship Id="rId2" Type="http://schemas.openxmlformats.org/officeDocument/2006/relationships/hyperlink" Target="https://www.era-learn.eu/documents/two-decades-of-european-partnerships-our-achievements-p2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era-learn.eu/support-for-partnerships/governance-administration-legal-base/monitoring-and-evaluation-of-european-r-and-i-partnerships_the-ripe-toolkit/monitoring-and-evaluation-basics/building-the-logic-frame/outputs-outcomes-and-impacts" TargetMode="External"/><Relationship Id="rId5" Type="http://schemas.openxmlformats.org/officeDocument/2006/relationships/hyperlink" Target="https://www.era-learn.eu/documents/documents-listing?form.widgets.el_type%3Alist=--NOVALUE--&amp;form.widgets.el_type-empty-marker=1&amp;form.widgets.el_publisher%3Alist=ERA-LEARN&amp;form.widgets.el_publisher-empty-marker=1&amp;form.widgets.el_year%3Alist=--NOVALUE--&amp;form.widgets.el_year-empty-marker=1&amp;form.widgets.search_text=annual+report&amp;form.widgets.sort_order%3Alist=Date+%28newest+first%29&amp;form.widgets.sort_order-empty-marker=1&amp;form.buttons.submit=Filter" TargetMode="External"/><Relationship Id="rId4" Type="http://schemas.openxmlformats.org/officeDocument/2006/relationships/hyperlink" Target="https://www.era-learn.eu/network-information/p2pnetwor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534653" y="2130919"/>
            <a:ext cx="9179510" cy="11548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MLE </a:t>
            </a:r>
            <a:r>
              <a:rPr lang="en-US" dirty="0">
                <a:solidFill>
                  <a:schemeClr val="tx1"/>
                </a:solidFill>
              </a:rPr>
              <a:t>“Impact of European Partnerships on national R&amp;I Systems”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534653" y="3636000"/>
            <a:ext cx="9179510" cy="873914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Background knowledge on </a:t>
            </a:r>
            <a:r>
              <a:rPr lang="en-US" dirty="0">
                <a:solidFill>
                  <a:schemeClr val="tx1"/>
                </a:solidFill>
              </a:rPr>
              <a:t>national monitoring systems and measuring the impact of European Partnerships 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534653" y="4973554"/>
            <a:ext cx="9179510" cy="101767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Effie Amanatidou</a:t>
            </a:r>
          </a:p>
          <a:p>
            <a:r>
              <a:rPr lang="en-US" dirty="0">
                <a:solidFill>
                  <a:schemeClr val="tx1"/>
                </a:solidFill>
              </a:rPr>
              <a:t>Workshop 2: Theme “Sharing of practices about national strategies and Measuring the impact of European Partnerships”, </a:t>
            </a:r>
            <a:r>
              <a:rPr lang="en-GB" noProof="0" dirty="0">
                <a:solidFill>
                  <a:schemeClr val="tx1"/>
                </a:solidFill>
              </a:rPr>
              <a:t>Vienna 21-22 May 2025</a:t>
            </a:r>
          </a:p>
        </p:txBody>
      </p:sp>
    </p:spTree>
    <p:extLst>
      <p:ext uri="{BB962C8B-B14F-4D97-AF65-F5344CB8AC3E}">
        <p14:creationId xmlns:p14="http://schemas.microsoft.com/office/powerpoint/2010/main" val="4020316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/>
              <a:t>Thank you.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48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 Scope of the workshop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1013" y="1701602"/>
            <a:ext cx="5616573" cy="4457251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2000" b="1" dirty="0">
                <a:solidFill>
                  <a:srgbClr val="134093"/>
                </a:solidFill>
                <a:latin typeface="Arial"/>
              </a:rPr>
              <a:t>Sharing of practices about national strategies</a:t>
            </a:r>
            <a:endParaRPr lang="en-GB" sz="2000" b="1" dirty="0">
              <a:solidFill>
                <a:srgbClr val="134093"/>
              </a:solidFill>
              <a:latin typeface="Arial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Coordination at the national level: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708025" lvl="2" indent="-3429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international dimension in the national policies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708025" lvl="2" indent="-3429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systematic process for decision-making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Working groups (national hubs, mirror groups, or similar)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Involvement of stakeholders </a:t>
            </a: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Use of ESIF for funding participation of research teams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531813" algn="l"/>
              </a:tabLst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Coordination with national R&amp;I priories and policy priorities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A3A20F84-FE95-8AF5-D2A4-F352CF9110AB}"/>
              </a:ext>
            </a:extLst>
          </p:cNvPr>
          <p:cNvSpPr txBox="1">
            <a:spLocks/>
          </p:cNvSpPr>
          <p:nvPr/>
        </p:nvSpPr>
        <p:spPr>
          <a:xfrm>
            <a:off x="6226033" y="1701602"/>
            <a:ext cx="5488129" cy="44572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0113" indent="-265113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325" indent="-176213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613" indent="-266700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7175" indent="-185738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4134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8522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2910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7298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>
              <a:lnSpc>
                <a:spcPct val="11500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134093"/>
                </a:solidFill>
                <a:latin typeface="Arial"/>
              </a:rPr>
              <a:t>B. Measuring the impact of European Partnerships</a:t>
            </a:r>
            <a:endParaRPr lang="en-GB" sz="2000" b="1" dirty="0">
              <a:solidFill>
                <a:srgbClr val="134093"/>
              </a:solidFill>
              <a:latin typeface="Arial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Developing national monitoring systems (basics, learning from the more advanced/ experienced)</a:t>
            </a:r>
            <a:endParaRPr lang="en-GB" sz="1600" dirty="0">
              <a:solidFill>
                <a:srgbClr val="333333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Towards a single facility for data collection and storage (Corda) for partnership and their projects’ related data  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Capacity building needs to support monitoring of European Partnerships (guidance, trainings, tools, etc.), knowledge valorization</a:t>
            </a: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  <a:buNone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89671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7F6D6-4EEF-64A2-855D-14688D4F1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19D480B-4DE0-C6D0-ABB5-20FF58B6C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4" y="260351"/>
            <a:ext cx="9000949" cy="577155"/>
          </a:xfrm>
        </p:spPr>
        <p:txBody>
          <a:bodyPr anchor="b">
            <a:normAutofit/>
          </a:bodyPr>
          <a:lstStyle/>
          <a:p>
            <a:r>
              <a:rPr lang="en-US" noProof="0" dirty="0"/>
              <a:t>Measuring the impact of European Partnerships</a:t>
            </a:r>
            <a:endParaRPr lang="en-GB" noProof="0" dirty="0"/>
          </a:p>
        </p:txBody>
      </p:sp>
      <p:pic>
        <p:nvPicPr>
          <p:cNvPr id="8" name="Content Placeholder 7" descr="A screenshot of a graph&#10;&#10;AI-generated content may be incorrect.">
            <a:extLst>
              <a:ext uri="{FF2B5EF4-FFF2-40B4-BE49-F238E27FC236}">
                <a16:creationId xmlns:a16="http://schemas.microsoft.com/office/drawing/2014/main" id="{8DE7F9E1-1401-C7F8-FEAF-A42720D8D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88941" y="1463040"/>
            <a:ext cx="9285110" cy="4712194"/>
          </a:xfrm>
          <a:prstGeom prst="rect">
            <a:avLst/>
          </a:prstGeom>
          <a:noFill/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0120266-2F88-015E-C57D-5372B39C50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838195" y="6480000"/>
            <a:ext cx="3875968" cy="168316"/>
          </a:xfrm>
        </p:spPr>
        <p:txBody>
          <a:bodyPr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…………………..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60215F-EA64-EB65-1484-F8C89C0CCA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48675" y="630000"/>
            <a:ext cx="965488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/>
              <a:t>Page </a:t>
            </a:r>
            <a:fld id="{4FD5A239-7AD7-42A0-A4A7-D7654C28CBE3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38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728F4-96FE-C6BF-C8B3-4CD762051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9F7A8FB-E025-34DC-5E6A-D332874BC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4" y="260351"/>
            <a:ext cx="10415586" cy="577155"/>
          </a:xfrm>
        </p:spPr>
        <p:txBody>
          <a:bodyPr/>
          <a:lstStyle/>
          <a:p>
            <a:r>
              <a:rPr lang="en-US" dirty="0"/>
              <a:t>Identified challenges </a:t>
            </a:r>
            <a:r>
              <a:rPr lang="en-US" noProof="0" dirty="0"/>
              <a:t>and key learnings</a:t>
            </a:r>
            <a:br>
              <a:rPr lang="en-US" noProof="0" dirty="0"/>
            </a:br>
            <a:r>
              <a:rPr lang="en-US" sz="1800" noProof="0" dirty="0"/>
              <a:t>(previous MLEs, BMRs, ERA-LEARN experience, PKH Opinion, 2024 survey to PKH members, etc.)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D5B900-2D0E-6B8F-84E0-AE8BFC766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607381"/>
            <a:ext cx="10957298" cy="4702733"/>
          </a:xfrm>
        </p:spPr>
        <p:txBody>
          <a:bodyPr/>
          <a:lstStyle/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b="1" dirty="0"/>
              <a:t>Inconsistent</a:t>
            </a:r>
            <a:r>
              <a:rPr lang="en-US" sz="1600" dirty="0"/>
              <a:t> evaluation and impact assessment across countries – </a:t>
            </a:r>
            <a:r>
              <a:rPr lang="en-GB" sz="1600" dirty="0"/>
              <a:t>need to implement robust </a:t>
            </a:r>
            <a:r>
              <a:rPr lang="en-GB" sz="1600" b="1" dirty="0"/>
              <a:t>monitoring and evaluation. </a:t>
            </a:r>
            <a:r>
              <a:rPr lang="en-US" sz="1600" dirty="0"/>
              <a:t>(MLE 2017)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ea typeface="Arial" panose="020B0604020202020204" pitchFamily="34" charset="0"/>
              </a:rPr>
              <a:t>Regarding the national level, the measurement of impacts is strongly </a:t>
            </a:r>
            <a:r>
              <a:rPr lang="en-US" sz="1600" b="1" dirty="0">
                <a:ea typeface="Arial" panose="020B0604020202020204" pitchFamily="34" charset="0"/>
              </a:rPr>
              <a:t>dependent on the existence </a:t>
            </a:r>
            <a:r>
              <a:rPr lang="en-US" sz="1600" dirty="0">
                <a:ea typeface="Arial" panose="020B0604020202020204" pitchFamily="34" charset="0"/>
              </a:rPr>
              <a:t>of a national monitoring system. (BMRs 2022, 2024)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b="1" dirty="0"/>
              <a:t>Monitoring and data analysis </a:t>
            </a:r>
            <a:r>
              <a:rPr lang="en-GB" sz="1600" dirty="0"/>
              <a:t>is</a:t>
            </a:r>
            <a:r>
              <a:rPr lang="en-GB" sz="1600" b="1" dirty="0"/>
              <a:t> </a:t>
            </a:r>
            <a:r>
              <a:rPr lang="en-GB" sz="1600" dirty="0"/>
              <a:t>in place (15/20, survey of PKH members) and </a:t>
            </a:r>
            <a:r>
              <a:rPr lang="en-GB" sz="1600" b="1" dirty="0"/>
              <a:t>reporting to national </a:t>
            </a:r>
            <a:r>
              <a:rPr lang="en-GB" sz="1600" dirty="0"/>
              <a:t>authorities foreseen (14/20, 2024 survey of PKH members).</a:t>
            </a:r>
            <a:r>
              <a:rPr lang="en-US" sz="1600" dirty="0"/>
              <a:t>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b="1" dirty="0" err="1"/>
              <a:t>Valorisation</a:t>
            </a:r>
            <a:r>
              <a:rPr lang="en-US" sz="1600" b="1" dirty="0"/>
              <a:t> of results </a:t>
            </a:r>
            <a:r>
              <a:rPr lang="en-US" sz="1600" dirty="0">
                <a:ea typeface="Arial" panose="020B0604020202020204" pitchFamily="34" charset="0"/>
              </a:rPr>
              <a:t>has attracted some attention at the national level. (BMR CIS 2024)</a:t>
            </a:r>
            <a:r>
              <a:rPr lang="en-US" sz="1600" b="1" dirty="0">
                <a:ea typeface="Arial" panose="020B0604020202020204" pitchFamily="34" charset="0"/>
              </a:rPr>
              <a:t> </a:t>
            </a:r>
            <a:r>
              <a:rPr lang="en-US" sz="1600" dirty="0">
                <a:ea typeface="Arial" panose="020B0604020202020204" pitchFamily="34" charset="0"/>
              </a:rPr>
              <a:t>Most Partnerships (across all types) </a:t>
            </a:r>
            <a:r>
              <a:rPr lang="en-US" sz="1600" dirty="0" err="1">
                <a:ea typeface="Arial" panose="020B0604020202020204" pitchFamily="34" charset="0"/>
              </a:rPr>
              <a:t>mobilised</a:t>
            </a:r>
            <a:r>
              <a:rPr lang="en-US" sz="1600" dirty="0">
                <a:ea typeface="Arial" panose="020B0604020202020204" pitchFamily="34" charset="0"/>
              </a:rPr>
              <a:t> further public investment to help with the </a:t>
            </a:r>
            <a:r>
              <a:rPr lang="en-US" sz="1600" b="1" dirty="0">
                <a:ea typeface="Arial" panose="020B0604020202020204" pitchFamily="34" charset="0"/>
              </a:rPr>
              <a:t>scale-up of projects </a:t>
            </a:r>
            <a:r>
              <a:rPr lang="en-US" sz="1600" dirty="0">
                <a:ea typeface="Arial" panose="020B0604020202020204" pitchFamily="34" charset="0"/>
              </a:rPr>
              <a:t>or with </a:t>
            </a:r>
            <a:r>
              <a:rPr lang="en-US" sz="1600" b="1" dirty="0">
                <a:ea typeface="Arial" panose="020B0604020202020204" pitchFamily="34" charset="0"/>
              </a:rPr>
              <a:t>follow-up projects </a:t>
            </a:r>
            <a:r>
              <a:rPr lang="en-US" sz="1600" dirty="0">
                <a:ea typeface="Arial" panose="020B0604020202020204" pitchFamily="34" charset="0"/>
              </a:rPr>
              <a:t>with additional EU/national/regional funding, e.g. NCP active involvement (HR), follow-up of projects or partnerships (BE). </a:t>
            </a: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GB" sz="1600" dirty="0">
              <a:effectLst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E6951F-97F2-FDD1-36D2-AC9B42784D8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F8AA33-C984-5E51-47FF-8BAABD6FCF0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86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1B4CE-1BFD-0236-8782-BD8FC1954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18CBA03-1CF9-180E-31F1-162F1562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4" y="260351"/>
            <a:ext cx="10267661" cy="577155"/>
          </a:xfrm>
        </p:spPr>
        <p:txBody>
          <a:bodyPr/>
          <a:lstStyle/>
          <a:p>
            <a:r>
              <a:rPr lang="en-US" dirty="0"/>
              <a:t>Identified challenges </a:t>
            </a:r>
            <a:r>
              <a:rPr lang="en-US" noProof="0" dirty="0"/>
              <a:t>and key learnings</a:t>
            </a:r>
            <a:br>
              <a:rPr lang="en-US" noProof="0" dirty="0"/>
            </a:br>
            <a:r>
              <a:rPr lang="en-US" sz="1800" noProof="0" dirty="0"/>
              <a:t>(Interim evaluation of HE)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4A6AE0-6BE4-B04C-6AFF-D0D46B44A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607381"/>
            <a:ext cx="10957298" cy="4702733"/>
          </a:xfrm>
        </p:spPr>
        <p:txBody>
          <a:bodyPr/>
          <a:lstStyle/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b="1" dirty="0"/>
              <a:t>Fragmented monitoring of partnerships</a:t>
            </a:r>
            <a:r>
              <a:rPr lang="en-US" sz="1600" dirty="0"/>
              <a:t>; reliance on </a:t>
            </a:r>
            <a:r>
              <a:rPr lang="en-US" sz="1600" b="1" dirty="0"/>
              <a:t>ad hoc reporting </a:t>
            </a:r>
            <a:r>
              <a:rPr lang="en-US" sz="1600" dirty="0"/>
              <a:t>exercises =&gt; negative effect on the extent to which partnership performance could be evaluated</a:t>
            </a:r>
            <a:r>
              <a:rPr lang="en-GB" sz="1600" dirty="0"/>
              <a:t>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b="1" dirty="0"/>
              <a:t>Specific challenges </a:t>
            </a:r>
            <a:r>
              <a:rPr lang="en-GB" sz="1600" dirty="0"/>
              <a:t>with ‘additional activities’, in-kind contributions, flexible KPIs for new innovative approaches.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/>
              <a:t>Difficulties in </a:t>
            </a:r>
            <a:r>
              <a:rPr lang="en-GB" sz="1600" b="1" dirty="0"/>
              <a:t>coordinating different evaluation frameworks </a:t>
            </a:r>
            <a:r>
              <a:rPr lang="en-GB" sz="1600" dirty="0"/>
              <a:t>– their own, HE, project reporting standards.</a:t>
            </a:r>
          </a:p>
          <a:p>
            <a:pPr marL="360113" lvl="1" indent="0">
              <a:lnSpc>
                <a:spcPct val="100000"/>
              </a:lnSpc>
              <a:spcAft>
                <a:spcPts val="1200"/>
              </a:spcAft>
              <a:buNone/>
              <a:defRPr/>
            </a:pPr>
            <a:r>
              <a:rPr lang="en-GB" sz="1600" dirty="0"/>
              <a:t>=&gt; disproportionate </a:t>
            </a:r>
            <a:r>
              <a:rPr lang="en-GB" sz="1600" b="1" dirty="0"/>
              <a:t>administrative costs</a:t>
            </a:r>
            <a:r>
              <a:rPr lang="en-GB" sz="1600" dirty="0"/>
              <a:t>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b="1" dirty="0"/>
              <a:t>Data quality and consistency </a:t>
            </a:r>
            <a:r>
              <a:rPr lang="en-GB" sz="1600" dirty="0"/>
              <a:t>varies across partnership types.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b="1" dirty="0"/>
              <a:t>Central database incomplete </a:t>
            </a:r>
            <a:r>
              <a:rPr lang="en-GB" sz="1600" dirty="0"/>
              <a:t>– slow integration of data.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/>
              <a:t>Individualistic approaches have resulted in </a:t>
            </a:r>
            <a:r>
              <a:rPr lang="en-GB" sz="1600" b="1" dirty="0"/>
              <a:t>severe reporting lags </a:t>
            </a:r>
            <a:r>
              <a:rPr lang="en-GB" sz="1600" dirty="0"/>
              <a:t>and considerable administrative burden.</a:t>
            </a:r>
          </a:p>
          <a:p>
            <a:pPr marL="360113" lvl="1" indent="0">
              <a:lnSpc>
                <a:spcPct val="100000"/>
              </a:lnSpc>
              <a:spcAft>
                <a:spcPts val="1200"/>
              </a:spcAft>
              <a:buNone/>
              <a:defRPr/>
            </a:pPr>
            <a:r>
              <a:rPr lang="en-GB" sz="1600" kern="0" dirty="0"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=&gt; </a:t>
            </a:r>
            <a:r>
              <a:rPr lang="en-GB" sz="1600" b="1" kern="0" dirty="0"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Integration of proposal and grant management </a:t>
            </a:r>
            <a:r>
              <a:rPr lang="en-GB" sz="1600" kern="0" dirty="0"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tools of partnerships in the overall HE IT system.</a:t>
            </a:r>
            <a:endParaRPr lang="en-GB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GB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b="1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b="1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385EA1-F3D4-6E42-1002-DF8652E33F2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FF515B-C0B3-415E-5D59-17983881642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20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E7644-F07A-609D-FDD8-ED8FA9229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E9C218E-E9DD-C37F-37C5-120E287A9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4" y="260351"/>
            <a:ext cx="10267661" cy="577155"/>
          </a:xfrm>
        </p:spPr>
        <p:txBody>
          <a:bodyPr/>
          <a:lstStyle/>
          <a:p>
            <a:r>
              <a:rPr lang="en-US" dirty="0"/>
              <a:t>Recommendations</a:t>
            </a:r>
            <a:endParaRPr lang="en-US" sz="1800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C29ED8-B241-4FCE-6493-65A0BBC02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607381"/>
            <a:ext cx="10957298" cy="4702733"/>
          </a:xfrm>
        </p:spPr>
        <p:txBody>
          <a:bodyPr/>
          <a:lstStyle/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/>
              <a:t>Need for </a:t>
            </a:r>
            <a:r>
              <a:rPr lang="en-US" sz="1600" b="1" dirty="0"/>
              <a:t>national level monitoring </a:t>
            </a:r>
            <a:r>
              <a:rPr lang="en-US" sz="1600" dirty="0"/>
              <a:t>system/databases despite call for more harmonized and centralized processes and mechanisms </a:t>
            </a:r>
            <a:r>
              <a:rPr lang="en-GB" sz="1600" dirty="0">
                <a:ea typeface="Arial" panose="020B0604020202020204" pitchFamily="34" charset="0"/>
              </a:rPr>
              <a:t>at the EU level. (BMR 2022)</a:t>
            </a:r>
          </a:p>
          <a:p>
            <a:pPr marL="822075" lvl="2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>
                <a:effectLst/>
                <a:ea typeface="Times New Roman" panose="02020603050405020304" pitchFamily="18" charset="0"/>
              </a:rPr>
              <a:t>A </a:t>
            </a:r>
            <a:r>
              <a:rPr lang="en-GB" sz="1600" b="1" dirty="0">
                <a:effectLst/>
                <a:ea typeface="Times New Roman" panose="02020603050405020304" pitchFamily="18" charset="0"/>
              </a:rPr>
              <a:t>national monitoring system could analyse the possibilities for synergies</a:t>
            </a:r>
            <a:r>
              <a:rPr lang="en-GB" sz="1600" dirty="0">
                <a:effectLst/>
                <a:ea typeface="Times New Roman" panose="02020603050405020304" pitchFamily="18" charset="0"/>
              </a:rPr>
              <a:t> between European Partnerships and national and EU level programmes. A </a:t>
            </a:r>
            <a:r>
              <a:rPr lang="en-GB" sz="1600" b="1" dirty="0">
                <a:effectLst/>
                <a:ea typeface="Times New Roman" panose="02020603050405020304" pitchFamily="18" charset="0"/>
              </a:rPr>
              <a:t>national coordination system/process </a:t>
            </a:r>
            <a:r>
              <a:rPr lang="en-GB" sz="1600" dirty="0">
                <a:effectLst/>
                <a:ea typeface="Times New Roman" panose="02020603050405020304" pitchFamily="18" charset="0"/>
              </a:rPr>
              <a:t>could be seen as </a:t>
            </a:r>
            <a:r>
              <a:rPr lang="en-GB" sz="1600" b="1" dirty="0">
                <a:effectLst/>
                <a:ea typeface="Times New Roman" panose="02020603050405020304" pitchFamily="18" charset="0"/>
              </a:rPr>
              <a:t>a hub for collaboration</a:t>
            </a:r>
            <a:r>
              <a:rPr lang="en-GB" sz="1600" dirty="0">
                <a:effectLst/>
                <a:ea typeface="Times New Roman" panose="02020603050405020304" pitchFamily="18" charset="0"/>
              </a:rPr>
              <a:t>. It could involve different actors e.g., funding bodies and decision makers (ministries) to initiate more cooperation and also pool more resources (PL, ES).  </a:t>
            </a: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national level monitoring system could also monitor if the national level strategic priorities and sectoral policies are aligned with EU Partnerships and EU policies in general (CZ, EE). (BMR 2022)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/>
              <a:t>MS/AC to establish </a:t>
            </a:r>
            <a:r>
              <a:rPr lang="en-US" sz="1600" b="1" dirty="0"/>
              <a:t>working groups at the national level </a:t>
            </a:r>
            <a:r>
              <a:rPr lang="en-US" sz="1600" dirty="0"/>
              <a:t>for monitoring European Partnerships, to facilitate the sharing of good practices and improve national monitoring systems. (BMR 2024)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Develop clear guidelines, terminologies, and frameworks with </a:t>
            </a:r>
            <a:r>
              <a:rPr lang="en-GB" sz="1600" b="1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good practice examples for partnerships </a:t>
            </a:r>
            <a:r>
              <a:rPr lang="en-GB" sz="1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to develop their impact pathways and KPIs. These terminologies and frameworks should be </a:t>
            </a:r>
            <a:r>
              <a:rPr lang="en-GB" sz="1600" b="1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shared across partnerships and MS/AC </a:t>
            </a:r>
            <a:r>
              <a:rPr lang="en-GB" sz="1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and applied as relevant. (BMR 2024)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b="0" i="0" u="none" strike="noStrike" baseline="0" dirty="0">
                <a:solidFill>
                  <a:srgbClr val="000000"/>
                </a:solidFill>
              </a:rPr>
              <a:t>Establish </a:t>
            </a:r>
            <a:r>
              <a:rPr lang="en-US" sz="1600" b="1" i="0" u="none" strike="noStrike" baseline="0" dirty="0">
                <a:solidFill>
                  <a:srgbClr val="000000"/>
                </a:solidFill>
              </a:rPr>
              <a:t>a single facility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, building on relevant existing one(s) to collect, store, and provide access to all data for partnerships and their projects with appropriate data cleaning services to ensure quality. (BMR 2024)</a:t>
            </a: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b="1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b="1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6396C3-02A5-3E8E-975D-D76335B5A1A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5B60E6-07AD-DDBE-90CD-36177D7189D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13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12CB9-8887-4920-17ED-430B9BECE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BE9D0E6-D1A7-DFF9-3420-8B31AA5D6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BMR approach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463A6E-64F4-9811-B7C4-3A3141B34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483" y="5555306"/>
            <a:ext cx="3843337" cy="438731"/>
          </a:xfrm>
        </p:spPr>
        <p:txBody>
          <a:bodyPr/>
          <a:lstStyle/>
          <a:p>
            <a:pPr marL="360113" lvl="1" indent="0">
              <a:lnSpc>
                <a:spcPct val="100000"/>
              </a:lnSpc>
              <a:spcAft>
                <a:spcPts val="1200"/>
              </a:spcAft>
              <a:buNone/>
              <a:defRPr/>
            </a:pPr>
            <a:r>
              <a:rPr lang="en-US" sz="1200" i="1" dirty="0"/>
              <a:t>Source: BMR 2022, Final report of the expert group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398CEA-8462-918D-F364-4B49B9A67C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DA9201-335B-D1F0-462C-A759864ACEC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C05525-A4DA-C0DB-8BCC-8AEC0103A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83" y="3141762"/>
            <a:ext cx="4881562" cy="2283552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61CFDFC-89B8-6A77-EE01-5E81BBCF3839}"/>
              </a:ext>
            </a:extLst>
          </p:cNvPr>
          <p:cNvSpPr txBox="1">
            <a:spLocks/>
          </p:cNvSpPr>
          <p:nvPr/>
        </p:nvSpPr>
        <p:spPr>
          <a:xfrm>
            <a:off x="5953571" y="1597586"/>
            <a:ext cx="5488129" cy="3560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Font typeface="Arial" panose="020B0604020202020204" pitchFamily="34" charset="0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0113" indent="-265113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325" indent="-176213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613" indent="-266700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7175" indent="-185738" algn="l" defTabSz="1088776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4134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8522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2910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7298" indent="-272194" algn="l" defTabSz="10887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>
              <a:lnSpc>
                <a:spcPct val="11500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134093"/>
                </a:solidFill>
                <a:latin typeface="Arial"/>
              </a:rPr>
              <a:t>Country fiches - challenges</a:t>
            </a:r>
            <a:endParaRPr lang="en-GB" sz="2000" b="1" dirty="0">
              <a:solidFill>
                <a:srgbClr val="134093"/>
              </a:solidFill>
              <a:latin typeface="Arial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Data dispersed across multiple agencies at country level – lack of overview, difficult to provide feedback.</a:t>
            </a: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Data on proposals/ projects of partnerships in </a:t>
            </a:r>
            <a:r>
              <a:rPr lang="en-US" sz="16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eCRODA</a:t>
            </a:r>
            <a:r>
              <a:rPr lang="en-US" sz="16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of limited quantity and questionable quality – difficult to formulate clear picture for countries 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and compare with e.g., other HE instruments.</a:t>
            </a: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Important to allow time for national consultation to provide the required feedback and country inputs. Some level of coordination expected.</a:t>
            </a: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  <a:buNone/>
            </a:pPr>
            <a:r>
              <a:rPr lang="en-US" sz="1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ECC853-889B-3FAF-B30D-911F11032267}"/>
              </a:ext>
            </a:extLst>
          </p:cNvPr>
          <p:cNvSpPr txBox="1"/>
          <p:nvPr/>
        </p:nvSpPr>
        <p:spPr>
          <a:xfrm>
            <a:off x="255428" y="1597586"/>
            <a:ext cx="53468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b="1" dirty="0"/>
              <a:t>BMR approach </a:t>
            </a:r>
            <a:r>
              <a:rPr lang="en-US" sz="1600" dirty="0"/>
              <a:t>- strong involvement of MS/AC and partnerships - complementary to HE approach and the partnerships’ own monitoring systems (different set of indicators: CIS indicators – HE KIP indicators – partnerships’ KPIs)</a:t>
            </a:r>
          </a:p>
        </p:txBody>
      </p:sp>
    </p:spTree>
    <p:extLst>
      <p:ext uri="{BB962C8B-B14F-4D97-AF65-F5344CB8AC3E}">
        <p14:creationId xmlns:p14="http://schemas.microsoft.com/office/powerpoint/2010/main" val="2521504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92F71-CD06-06FD-F7CA-A403C6E55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F0194B9-68C5-415E-78DE-FCF683EBE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ERA-LEARN country report experience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33D625-350D-64AF-3218-478036AD9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933074"/>
            <a:ext cx="10957298" cy="4377040"/>
          </a:xfrm>
        </p:spPr>
        <p:txBody>
          <a:bodyPr/>
          <a:lstStyle/>
          <a:p>
            <a:pPr indent="-54000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 dirty="0">
                <a:hlinkClick r:id="rId2"/>
              </a:rPr>
              <a:t>11 ERA-LEARN country reports </a:t>
            </a:r>
            <a:r>
              <a:rPr lang="en-US" sz="1600" b="1" dirty="0"/>
              <a:t>and four more scheduled (PT, DK, HR and PL)</a:t>
            </a:r>
          </a:p>
          <a:p>
            <a:pPr indent="-54000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/>
              <a:t>Some conclusions:</a:t>
            </a:r>
            <a:endParaRPr lang="en-US" sz="1600" b="1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 dirty="0"/>
              <a:t>Partnerships are acknowledged </a:t>
            </a:r>
            <a:r>
              <a:rPr lang="en-US" sz="1600" dirty="0"/>
              <a:t>as useful vehicles for </a:t>
            </a:r>
            <a:r>
              <a:rPr lang="en-US" sz="1600" b="1" dirty="0" err="1"/>
              <a:t>internationalising</a:t>
            </a:r>
            <a:r>
              <a:rPr lang="en-US" sz="1600" b="1" dirty="0"/>
              <a:t> the profile of the national </a:t>
            </a:r>
            <a:r>
              <a:rPr lang="en-US" sz="1600" dirty="0"/>
              <a:t>research communities and benefiting from increased collaboration in research and innovation within Europe and beyond.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 dirty="0"/>
              <a:t>Strong policy support </a:t>
            </a:r>
            <a:r>
              <a:rPr lang="en-US" sz="1600" dirty="0"/>
              <a:t>for international collaboration </a:t>
            </a:r>
            <a:r>
              <a:rPr lang="en-US" sz="1600" b="1" dirty="0"/>
              <a:t>may not always </a:t>
            </a:r>
            <a:r>
              <a:rPr lang="en-US" sz="1600" dirty="0"/>
              <a:t>translate</a:t>
            </a:r>
            <a:r>
              <a:rPr lang="en-US" sz="1600" b="1" dirty="0"/>
              <a:t> </a:t>
            </a:r>
            <a:r>
              <a:rPr lang="en-US" sz="1600" dirty="0"/>
              <a:t>to sufficient </a:t>
            </a:r>
            <a:r>
              <a:rPr lang="en-US" sz="1600" b="1" dirty="0"/>
              <a:t>funding</a:t>
            </a:r>
            <a:r>
              <a:rPr lang="en-US" sz="1600" dirty="0"/>
              <a:t>.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dirty="0"/>
              <a:t>Yet, the </a:t>
            </a:r>
            <a:r>
              <a:rPr lang="en-US" sz="1600" b="1" dirty="0"/>
              <a:t>rate of return </a:t>
            </a:r>
            <a:r>
              <a:rPr lang="en-US" sz="1600" dirty="0"/>
              <a:t>can also be </a:t>
            </a:r>
            <a:r>
              <a:rPr lang="en-US" sz="1600" b="1" dirty="0"/>
              <a:t>affected</a:t>
            </a:r>
            <a:r>
              <a:rPr lang="en-US" sz="1600" dirty="0"/>
              <a:t> </a:t>
            </a:r>
            <a:r>
              <a:rPr lang="en-US" sz="1600" b="1" dirty="0"/>
              <a:t>by non-scientific merit </a:t>
            </a:r>
            <a:r>
              <a:rPr lang="en-US" sz="1600" dirty="0"/>
              <a:t>criteria such as the small budget made available by certain countries. This is rather discouraging for the affected countries.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 dirty="0"/>
              <a:t>Need to raise awareness </a:t>
            </a:r>
            <a:r>
              <a:rPr lang="en-US" sz="1600" dirty="0"/>
              <a:t>and provide incentives to national researchers to collaborate internationally. 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b="1" dirty="0"/>
              <a:t>Ample testimonies justifying the added value of partnerships</a:t>
            </a:r>
            <a:r>
              <a:rPr lang="en-US" sz="1600" dirty="0"/>
              <a:t>: building sustained collaboration, </a:t>
            </a:r>
            <a:r>
              <a:rPr lang="en-US" sz="1600" dirty="0" err="1"/>
              <a:t>behavioural</a:t>
            </a:r>
            <a:r>
              <a:rPr lang="en-US" sz="1600" dirty="0"/>
              <a:t> additionality, filing in gaps in research domains, offering a necessary “middle” step and more flexible multi-disciplinary orientations, etc. (important qualitative impacts not captured in quantitative indic.)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tabLst>
                <a:tab pos="3225800" algn="l"/>
              </a:tabLst>
              <a:defRPr/>
            </a:pPr>
            <a:r>
              <a:rPr lang="en-US" sz="1600" dirty="0"/>
              <a:t>National </a:t>
            </a:r>
            <a:r>
              <a:rPr lang="en-US" sz="1600" b="1" dirty="0"/>
              <a:t>rigidities and incompatibilities </a:t>
            </a:r>
            <a:r>
              <a:rPr lang="en-US" sz="1600" dirty="0"/>
              <a:t>may hinder full exploitation of the partnership's potential.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46D373-8A2D-DE7F-C875-1920DCC7881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4236F0-EDB8-4147-BEE8-EEE155B3D77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983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77423-74BF-DE0E-AFCA-06CBE8EBA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7DB75DD-1399-6FFA-21C8-8480399F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Some good practices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5FCCCA-320D-F4F2-BC88-49CA677BE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557586"/>
            <a:ext cx="10774420" cy="4165238"/>
          </a:xfrm>
        </p:spPr>
        <p:txBody>
          <a:bodyPr/>
          <a:lstStyle/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>
                <a:ea typeface="Arial" panose="020B0604020202020204" pitchFamily="34" charset="0"/>
              </a:rPr>
              <a:t>Some </a:t>
            </a:r>
            <a:r>
              <a:rPr lang="en-GB" sz="1600" b="1" dirty="0">
                <a:ea typeface="Arial" panose="020B0604020202020204" pitchFamily="34" charset="0"/>
              </a:rPr>
              <a:t>centralised monitoring systems </a:t>
            </a:r>
            <a:r>
              <a:rPr lang="en-US" sz="1600" dirty="0"/>
              <a:t>(EE – ETAG, FR – ANR, ES – AEI, etc.)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b="1" dirty="0">
                <a:ea typeface="Arial" panose="020B0604020202020204" pitchFamily="34" charset="0"/>
              </a:rPr>
              <a:t>Limited examples </a:t>
            </a:r>
            <a:r>
              <a:rPr lang="en-GB" sz="1600" dirty="0">
                <a:ea typeface="Arial" panose="020B0604020202020204" pitchFamily="34" charset="0"/>
              </a:rPr>
              <a:t>of measuring the impact of partnerships at the national level – exercises by agencies with </a:t>
            </a:r>
            <a:r>
              <a:rPr lang="en-GB" sz="1600" b="1" dirty="0">
                <a:ea typeface="Arial" panose="020B0604020202020204" pitchFamily="34" charset="0"/>
              </a:rPr>
              <a:t>specific interests </a:t>
            </a:r>
            <a:r>
              <a:rPr lang="en-GB" sz="1600" dirty="0">
                <a:ea typeface="Arial" panose="020B0604020202020204" pitchFamily="34" charset="0"/>
              </a:rPr>
              <a:t>in a particular field, or stakeholder group, that usually do not cover all partnerships a country participates in.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600" dirty="0">
                <a:ea typeface="Arial" panose="020B0604020202020204" pitchFamily="34" charset="0"/>
              </a:rPr>
              <a:t>The </a:t>
            </a:r>
            <a:r>
              <a:rPr lang="en-GB" sz="1600" dirty="0">
                <a:ea typeface="Arial" panose="020B0604020202020204" pitchFamily="34" charset="0"/>
                <a:hlinkClick r:id="rId2"/>
              </a:rPr>
              <a:t>ERA-LEARN </a:t>
            </a:r>
            <a:r>
              <a:rPr lang="en-US" sz="1600" dirty="0">
                <a:ea typeface="Arial" panose="020B0604020202020204" pitchFamily="34" charset="0"/>
                <a:hlinkClick r:id="rId2"/>
              </a:rPr>
              <a:t>20-year anniversary brochure on partnership achievements</a:t>
            </a:r>
            <a:r>
              <a:rPr lang="en-US" sz="1600" dirty="0">
                <a:ea typeface="Arial" panose="020B0604020202020204" pitchFamily="34" charset="0"/>
              </a:rPr>
              <a:t> includes successful impact cases, however, such consolidation attempts are only sporadic, although there is plenty of material on the partnership webpages.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ea typeface="Arial" panose="020B0604020202020204" pitchFamily="34" charset="0"/>
              </a:rPr>
              <a:t>The </a:t>
            </a:r>
            <a:r>
              <a:rPr lang="en-US" sz="1600" dirty="0">
                <a:ea typeface="Arial" panose="020B0604020202020204" pitchFamily="34" charset="0"/>
                <a:hlinkClick r:id="rId3"/>
              </a:rPr>
              <a:t>ERA-LEARN / GPC analysis of the impact of JPP and JPIs at the national level</a:t>
            </a:r>
            <a:r>
              <a:rPr lang="en-US" sz="1600" dirty="0">
                <a:ea typeface="Arial" panose="020B0604020202020204" pitchFamily="34" charset="0"/>
              </a:rPr>
              <a:t> in 2021.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4"/>
              </a:rPr>
              <a:t>ERA-LEARN database of partnership data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has been pivotal for the first BMR and in supporting partnerships in their monitoring efforts.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5"/>
              </a:rPr>
              <a:t>ERA-LEARN Annual Reports 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have provided consolidated analysis of partnership data since 2015.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6"/>
              </a:rPr>
              <a:t>ERA-LEARN R</a:t>
            </a:r>
            <a:r>
              <a:rPr lang="en-US" sz="1600" baseline="300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6"/>
              </a:rPr>
              <a:t>2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6"/>
              </a:rPr>
              <a:t>IPE toolkit</a:t>
            </a: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has been supporting partnerships in M&amp;E also addressing the BMR requirements for both partnerships and countries.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3333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…?...</a:t>
            </a:r>
          </a:p>
          <a:p>
            <a:pPr marL="531813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600" dirty="0">
              <a:solidFill>
                <a:srgbClr val="333333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GB" sz="1600" dirty="0">
              <a:ea typeface="Arial" panose="020B0604020202020204" pitchFamily="34" charset="0"/>
            </a:endParaRP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r>
              <a:rPr lang="en-US" sz="1600" dirty="0"/>
              <a:t>…?...</a:t>
            </a:r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645863" lvl="1" indent="-28575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  <a:p>
            <a:pPr marL="703013" lvl="1" indent="-342900">
              <a:lnSpc>
                <a:spcPct val="100000"/>
              </a:lnSpc>
              <a:spcAft>
                <a:spcPts val="1200"/>
              </a:spcAft>
              <a:defRPr/>
            </a:pPr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EB5B7-18ED-F7A4-8C65-7E259050CAF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B6996E-860D-5C18-4510-3FF72F32869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Page </a:t>
            </a:r>
            <a:fld id="{4FD5A239-7AD7-42A0-A4A7-D7654C28CBE3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610301"/>
      </p:ext>
    </p:extLst>
  </p:cSld>
  <p:clrMapOvr>
    <a:masterClrMapping/>
  </p:clrMapOvr>
</p:sld>
</file>

<file path=ppt/theme/theme1.xml><?xml version="1.0" encoding="utf-8"?>
<a:theme xmlns:a="http://schemas.openxmlformats.org/drawingml/2006/main" name="DLR-PPT-Template_f">
  <a:themeElements>
    <a:clrScheme name="DLR-Farben">
      <a:dk1>
        <a:sysClr val="windowText" lastClr="000000"/>
      </a:dk1>
      <a:lt1>
        <a:sysClr val="window" lastClr="FFFFFF"/>
      </a:lt1>
      <a:dk2>
        <a:srgbClr val="134093"/>
      </a:dk2>
      <a:lt2>
        <a:srgbClr val="EEECE1"/>
      </a:lt2>
      <a:accent1>
        <a:srgbClr val="0088D1"/>
      </a:accent1>
      <a:accent2>
        <a:srgbClr val="C7C7C7"/>
      </a:accent2>
      <a:accent3>
        <a:srgbClr val="E40429"/>
      </a:accent3>
      <a:accent4>
        <a:srgbClr val="00B2EF"/>
      </a:accent4>
      <a:accent5>
        <a:srgbClr val="FFE27F"/>
      </a:accent5>
      <a:accent6>
        <a:srgbClr val="9BE2F8"/>
      </a:accent6>
      <a:hlink>
        <a:srgbClr val="134093"/>
      </a:hlink>
      <a:folHlink>
        <a:srgbClr val="66666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06DECA5663C46A25228468530AF33" ma:contentTypeVersion="6" ma:contentTypeDescription="Een nieuw document maken." ma:contentTypeScope="" ma:versionID="98e8c672554b3da86944c9bd8e879c5b">
  <xsd:schema xmlns:xsd="http://www.w3.org/2001/XMLSchema" xmlns:xs="http://www.w3.org/2001/XMLSchema" xmlns:p="http://schemas.microsoft.com/office/2006/metadata/properties" xmlns:ns2="b4f06535-9e84-4b34-be76-e3d4f4c5c0a5" xmlns:ns3="6e4c1d7a-e683-4948-9734-36f99d5e1dd9" targetNamespace="http://schemas.microsoft.com/office/2006/metadata/properties" ma:root="true" ma:fieldsID="f5a68e32cc27dedce926bfed4ed4b242" ns2:_="" ns3:_="">
    <xsd:import namespace="b4f06535-9e84-4b34-be76-e3d4f4c5c0a5"/>
    <xsd:import namespace="6e4c1d7a-e683-4948-9734-36f99d5e1d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f06535-9e84-4b34-be76-e3d4f4c5c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c1d7a-e683-4948-9734-36f99d5e1d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C97E29-6E42-414F-9359-FA67DE2B4C8E}"/>
</file>

<file path=customXml/itemProps2.xml><?xml version="1.0" encoding="utf-8"?>
<ds:datastoreItem xmlns:ds="http://schemas.openxmlformats.org/officeDocument/2006/customXml" ds:itemID="{42AD897A-284C-4D14-BDE7-29A67D781942}"/>
</file>

<file path=customXml/itemProps3.xml><?xml version="1.0" encoding="utf-8"?>
<ds:datastoreItem xmlns:ds="http://schemas.openxmlformats.org/officeDocument/2006/customXml" ds:itemID="{C4A615D6-914E-4E65-B25D-499F80C6CECC}"/>
</file>

<file path=docProps/app.xml><?xml version="1.0" encoding="utf-8"?>
<Properties xmlns="http://schemas.openxmlformats.org/officeDocument/2006/extended-properties" xmlns:vt="http://schemas.openxmlformats.org/officeDocument/2006/docPropsVTypes">
  <Template>DLR-PPT-Template_f</Template>
  <TotalTime>221</TotalTime>
  <Words>1227</Words>
  <Application>Microsoft Office PowerPoint</Application>
  <PresentationFormat>Custom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Symbol</vt:lpstr>
      <vt:lpstr>Times New Roman</vt:lpstr>
      <vt:lpstr>DLR-PPT-Template_f</vt:lpstr>
      <vt:lpstr>MLE “Impact of European Partnerships on national R&amp;I Systems”</vt:lpstr>
      <vt:lpstr> Scope of the workshop</vt:lpstr>
      <vt:lpstr>Measuring the impact of European Partnerships</vt:lpstr>
      <vt:lpstr>Identified challenges and key learnings (previous MLEs, BMRs, ERA-LEARN experience, PKH Opinion, 2024 survey to PKH members, etc.) </vt:lpstr>
      <vt:lpstr>Identified challenges and key learnings (Interim evaluation of HE) </vt:lpstr>
      <vt:lpstr>Recommendations</vt:lpstr>
      <vt:lpstr>The BMR approach</vt:lpstr>
      <vt:lpstr>ERA-LEARN country report experience</vt:lpstr>
      <vt:lpstr>Some good practices</vt:lpstr>
      <vt:lpstr>Thank you.</vt:lpstr>
    </vt:vector>
  </TitlesOfParts>
  <Company>PT-DLR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Wehle-Reinnarth, Christiane</dc:creator>
  <cp:lastModifiedBy>Effie Amanatidou</cp:lastModifiedBy>
  <cp:revision>18</cp:revision>
  <dcterms:created xsi:type="dcterms:W3CDTF">2019-03-25T10:49:36Z</dcterms:created>
  <dcterms:modified xsi:type="dcterms:W3CDTF">2025-05-13T07:47:41Z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0x0101002EB06DECA5663C46A25228468530AF33</vt:lpwstr>
  </property>
</Properties>
</file>